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475" r:id="rId3"/>
    <p:sldId id="502" r:id="rId4"/>
    <p:sldId id="485" r:id="rId5"/>
    <p:sldId id="486" r:id="rId6"/>
    <p:sldId id="510" r:id="rId7"/>
    <p:sldId id="503" r:id="rId8"/>
    <p:sldId id="499" r:id="rId9"/>
    <p:sldId id="501" r:id="rId10"/>
    <p:sldId id="504" r:id="rId11"/>
    <p:sldId id="512" r:id="rId12"/>
  </p:sldIdLst>
  <p:sldSz cx="12192000" cy="6858000"/>
  <p:notesSz cx="6889750" cy="1002188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is Fernando Köhler" initials="LFK" lastIdx="3" clrIdx="0">
    <p:extLst>
      <p:ext uri="{19B8F6BF-5375-455C-9EA6-DF929625EA0E}">
        <p15:presenceInfo xmlns:p15="http://schemas.microsoft.com/office/powerpoint/2012/main" userId="b60d468c2540255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2136" autoAdjust="0"/>
  </p:normalViewPr>
  <p:slideViewPr>
    <p:cSldViewPr snapToGrid="0">
      <p:cViewPr varScale="1">
        <p:scale>
          <a:sx n="59" d="100"/>
          <a:sy n="59" d="100"/>
        </p:scale>
        <p:origin x="11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Número de Inspeções em todo Estado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255-41B4-BA34-C70B05FA2B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255-41B4-BA34-C70B05FA2B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255-41B4-BA34-C70B05FA2B2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255-41B4-BA34-C70B05FA2B28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Planilha1!$A$2:$A$5</c:f>
              <c:strCache>
                <c:ptCount val="2"/>
                <c:pt idx="0">
                  <c:v>Meta</c:v>
                </c:pt>
                <c:pt idx="1">
                  <c:v>Realizado</c:v>
                </c:pt>
              </c:strCache>
            </c:strRef>
          </c:cat>
          <c:val>
            <c:numRef>
              <c:f>Planilha1!$B$2:$B$5</c:f>
              <c:numCache>
                <c:formatCode>#,##0</c:formatCode>
                <c:ptCount val="4"/>
                <c:pt idx="0">
                  <c:v>11500</c:v>
                </c:pt>
                <c:pt idx="1">
                  <c:v>8877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1E-466E-ADC0-4EB35EF09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Número de Inspeções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9BFD-420D-8B43-4448C11E1D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BFD-420D-8B43-4448C11E1D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9BFD-420D-8B43-4448C11E1D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9BFD-420D-8B43-4448C11E1DF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9BFD-420D-8B43-4448C11E1DFA}"/>
                </c:ext>
              </c:extLst>
            </c:dLbl>
            <c:dLbl>
              <c:idx val="1"/>
              <c:layout>
                <c:manualLayout>
                  <c:x val="-1.4322983042038145E-3"/>
                  <c:y val="-7.48987604292009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FD-420D-8B43-4448C11E1DF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9BFD-420D-8B43-4448C11E1DFA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9BFD-420D-8B43-4448C11E1DFA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Planilha1!$A$2:$A$5</c:f>
              <c:strCache>
                <c:ptCount val="3"/>
                <c:pt idx="0">
                  <c:v>Capital</c:v>
                </c:pt>
                <c:pt idx="1">
                  <c:v>Região Metropolitana</c:v>
                </c:pt>
                <c:pt idx="2">
                  <c:v>Interior</c:v>
                </c:pt>
              </c:strCache>
            </c:strRef>
          </c:cat>
          <c:val>
            <c:numRef>
              <c:f>Planilha1!$B$2:$B$5</c:f>
              <c:numCache>
                <c:formatCode>#,##0</c:formatCode>
                <c:ptCount val="4"/>
                <c:pt idx="0">
                  <c:v>1388</c:v>
                </c:pt>
                <c:pt idx="1">
                  <c:v>1369</c:v>
                </c:pt>
                <c:pt idx="2">
                  <c:v>6120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FD-420D-8B43-4448C11E1DF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Número de Inspeções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B68-452A-AD32-2191B740620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B68-452A-AD32-2191B740620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B68-452A-AD32-2191B740620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B68-452A-AD32-2191B740620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B68-452A-AD32-2191B740620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B68-452A-AD32-2191B7406201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Planilha1!$A$2:$A$7</c:f>
              <c:strCache>
                <c:ptCount val="6"/>
                <c:pt idx="0">
                  <c:v>Cuiabá</c:v>
                </c:pt>
                <c:pt idx="1">
                  <c:v>Rondonópolis</c:v>
                </c:pt>
                <c:pt idx="2">
                  <c:v>Várzea Grande</c:v>
                </c:pt>
                <c:pt idx="3">
                  <c:v>Barra do Garças</c:v>
                </c:pt>
                <c:pt idx="4">
                  <c:v>Sinop</c:v>
                </c:pt>
                <c:pt idx="5">
                  <c:v>Interior*</c:v>
                </c:pt>
              </c:strCache>
            </c:strRef>
          </c:cat>
          <c:val>
            <c:numRef>
              <c:f>Planilha1!$B$2:$B$7</c:f>
              <c:numCache>
                <c:formatCode>#,##0</c:formatCode>
                <c:ptCount val="6"/>
                <c:pt idx="0">
                  <c:v>1388</c:v>
                </c:pt>
                <c:pt idx="1">
                  <c:v>1131</c:v>
                </c:pt>
                <c:pt idx="2">
                  <c:v>1081</c:v>
                </c:pt>
                <c:pt idx="3">
                  <c:v>1070</c:v>
                </c:pt>
                <c:pt idx="4">
                  <c:v>1040</c:v>
                </c:pt>
                <c:pt idx="5">
                  <c:v>4547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10-47F4-AD29-FEB690487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Abrangência da Fiscalização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7E8-4BC5-B076-B51A2C361C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7E8-4BC5-B076-B51A2C361C0B}"/>
              </c:ext>
            </c:extLst>
          </c:dPt>
          <c:dLbls>
            <c:dLbl>
              <c:idx val="0"/>
              <c:layout>
                <c:manualLayout>
                  <c:x val="0.18961352657004832"/>
                  <c:y val="-0.1809558347340519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E8-4BC5-B076-B51A2C361C0B}"/>
                </c:ext>
              </c:extLst>
            </c:dLbl>
            <c:dLbl>
              <c:idx val="1"/>
              <c:layout>
                <c:manualLayout>
                  <c:x val="-0.1231884057971015"/>
                  <c:y val="4.669827993136820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E8-4BC5-B076-B51A2C361C0B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Planilha1!$A$2:$A$5</c:f>
              <c:strCache>
                <c:ptCount val="2"/>
                <c:pt idx="0">
                  <c:v>Municípios Visitados</c:v>
                </c:pt>
                <c:pt idx="1">
                  <c:v>Municípios Não Visitados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2"/>
                <c:pt idx="0">
                  <c:v>131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E8-4BC5-B076-B51A2C361C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Comparativo Inspeção x AI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C5B-429A-B8DB-AF424BF2706E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C5B-429A-B8DB-AF424BF2706E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C5B-429A-B8DB-AF424BF2706E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9C5B-429A-B8DB-AF424BF2706E}"/>
              </c:ext>
            </c:extLst>
          </c:dPt>
          <c:dLbls>
            <c:dLbl>
              <c:idx val="0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DEC5902E-C66C-4A9B-976C-03DF6A072CD3}" type="CATEGORYNAME">
                      <a:rPr lang="en-US"/>
                      <a:pPr>
                        <a:defRPr/>
                      </a:pPr>
                      <a:t>[NOME DA CATEGORIA]</a:t>
                    </a:fld>
                    <a:r>
                      <a:rPr lang="en-US" baseline="0"/>
                      <a:t>; </a:t>
                    </a:r>
                    <a:fld id="{3ED61348-94F9-423E-9E10-5AFB85BA1C73}" type="VALUE">
                      <a:rPr lang="en-US" baseline="0" smtClean="0"/>
                      <a:pPr>
                        <a:defRPr/>
                      </a:pPr>
                      <a:t>[VALOR]</a:t>
                    </a:fld>
                    <a:endParaRPr lang="en-US" baseline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C5B-429A-B8DB-AF424BF2706E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9C5B-429A-B8DB-AF424BF2706E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9C5B-429A-B8DB-AF424BF2706E}"/>
                </c:ext>
              </c:extLst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9C5B-429A-B8DB-AF424BF2706E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472C4"/>
                </a:solidFill>
                <a:round/>
              </a:ln>
              <a:effectLst>
                <a:outerShdw blurRad="50800" dist="38100" dir="2700000" algn="tl" rotWithShape="0">
                  <a:srgbClr val="4472C4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Planilha1!$A$2:$A$5</c:f>
              <c:strCache>
                <c:ptCount val="2"/>
                <c:pt idx="0">
                  <c:v>Inspeções</c:v>
                </c:pt>
                <c:pt idx="1">
                  <c:v>AI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 formatCode="#,##0">
                  <c:v>8877</c:v>
                </c:pt>
                <c:pt idx="1">
                  <c:v>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5B-429A-B8DB-AF424BF2706E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Motivo</a:t>
            </a:r>
            <a:r>
              <a:rPr lang="en-US" dirty="0"/>
              <a:t> ai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Motivo AI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006E-4495-9A03-50A3E3189A6B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06E-4495-9A03-50A3E3189A6B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06E-4495-9A03-50A3E3189A6B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06E-4495-9A03-50A3E3189A6B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006E-4495-9A03-50A3E3189A6B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06E-4495-9A03-50A3E3189A6B}"/>
                </c:ext>
              </c:extLst>
            </c:dLbl>
            <c:dLbl>
              <c:idx val="2"/>
              <c:layout>
                <c:manualLayout>
                  <c:x val="-9.1879634175505098E-2"/>
                  <c:y val="6.6803401173983505E-3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6E-4495-9A03-50A3E3189A6B}"/>
                </c:ext>
              </c:extLst>
            </c:dLbl>
            <c:dLbl>
              <c:idx val="3"/>
              <c:layout>
                <c:manualLayout>
                  <c:x val="8.3515202509529915E-2"/>
                  <c:y val="1.3194492412465855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6E-4495-9A03-50A3E3189A6B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472C4"/>
                </a:solidFill>
                <a:round/>
              </a:ln>
              <a:effectLst>
                <a:outerShdw blurRad="50800" dist="38100" dir="2700000" algn="tl" rotWithShape="0">
                  <a:srgbClr val="4472C4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Planilha1!$A$2:$A$5</c:f>
              <c:strCache>
                <c:ptCount val="4"/>
                <c:pt idx="0">
                  <c:v>Sem a presença do RT</c:v>
                </c:pt>
                <c:pt idx="1">
                  <c:v>Sem Diretor / Assistente</c:v>
                </c:pt>
                <c:pt idx="2">
                  <c:v>Sem registro</c:v>
                </c:pt>
                <c:pt idx="3">
                  <c:v>Não definido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 formatCode="#,##0">
                  <c:v>197</c:v>
                </c:pt>
                <c:pt idx="1">
                  <c:v>466</c:v>
                </c:pt>
                <c:pt idx="2">
                  <c:v>20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5B-429A-B8DB-AF424BF2706E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Perfil de Assistência Farmacêutica</c:v>
                </c:pt>
              </c:strCache>
            </c:strRef>
          </c:tx>
          <c:dPt>
            <c:idx val="0"/>
            <c:bubble3D val="0"/>
            <c:explosion val="33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56-4B0A-B290-345047863C3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787-4875-88CB-111D9D39027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787-4875-88CB-111D9D39027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787-4875-88CB-111D9D390270}"/>
              </c:ext>
            </c:extLst>
          </c:dPt>
          <c:dLbls>
            <c:dLbl>
              <c:idx val="0"/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56-4B0A-B290-345047863C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Planilha1!$A$2:$A$5</c:f>
              <c:strCache>
                <c:ptCount val="3"/>
                <c:pt idx="0">
                  <c:v>Presente</c:v>
                </c:pt>
                <c:pt idx="1">
                  <c:v>Ausente</c:v>
                </c:pt>
                <c:pt idx="2">
                  <c:v>Não se Aplica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5589</c:v>
                </c:pt>
                <c:pt idx="1">
                  <c:v>1287</c:v>
                </c:pt>
                <c:pt idx="2">
                  <c:v>2001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6-4B0A-B290-345047863C3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02T17:25:21.371" idx="3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192968-363F-4C2A-A473-14B960BFFC47}" type="doc">
      <dgm:prSet loTypeId="urn:microsoft.com/office/officeart/2005/8/layout/cycle8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4D671A0-DC1A-4639-9C23-522303D0EA41}">
      <dgm:prSet/>
      <dgm:spPr/>
      <dgm:t>
        <a:bodyPr/>
        <a:lstStyle/>
        <a:p>
          <a:r>
            <a:rPr lang="pt-BR" dirty="0"/>
            <a:t>4.187 Farmacêuticos</a:t>
          </a:r>
          <a:endParaRPr lang="en-US" dirty="0"/>
        </a:p>
      </dgm:t>
    </dgm:pt>
    <dgm:pt modelId="{3EE10DAC-9B59-46AB-874F-FDCFFDEAD397}" type="parTrans" cxnId="{626C1592-0EA4-42C3-98CD-1C99CDEEB911}">
      <dgm:prSet/>
      <dgm:spPr/>
      <dgm:t>
        <a:bodyPr/>
        <a:lstStyle/>
        <a:p>
          <a:endParaRPr lang="en-US"/>
        </a:p>
      </dgm:t>
    </dgm:pt>
    <dgm:pt modelId="{20373AB8-A921-486A-8A37-BDCAF73C445C}" type="sibTrans" cxnId="{626C1592-0EA4-42C3-98CD-1C99CDEEB911}">
      <dgm:prSet/>
      <dgm:spPr/>
      <dgm:t>
        <a:bodyPr/>
        <a:lstStyle/>
        <a:p>
          <a:endParaRPr lang="en-US"/>
        </a:p>
      </dgm:t>
    </dgm:pt>
    <dgm:pt modelId="{7196EFA4-5416-4F15-95E5-14146478C18E}">
      <dgm:prSet/>
      <dgm:spPr/>
      <dgm:t>
        <a:bodyPr/>
        <a:lstStyle/>
        <a:p>
          <a:r>
            <a:rPr lang="pt-BR" dirty="0"/>
            <a:t>2.891 Empresas</a:t>
          </a:r>
          <a:endParaRPr lang="en-US" dirty="0"/>
        </a:p>
      </dgm:t>
    </dgm:pt>
    <dgm:pt modelId="{EA3EB2B1-DD48-4B1D-8154-894C1213C30A}" type="parTrans" cxnId="{F9EF34CC-0376-4D44-9073-86B1B10619D7}">
      <dgm:prSet/>
      <dgm:spPr/>
      <dgm:t>
        <a:bodyPr/>
        <a:lstStyle/>
        <a:p>
          <a:endParaRPr lang="en-US"/>
        </a:p>
      </dgm:t>
    </dgm:pt>
    <dgm:pt modelId="{0420C380-62C7-4396-B083-8E2B39967280}" type="sibTrans" cxnId="{F9EF34CC-0376-4D44-9073-86B1B10619D7}">
      <dgm:prSet/>
      <dgm:spPr/>
      <dgm:t>
        <a:bodyPr/>
        <a:lstStyle/>
        <a:p>
          <a:endParaRPr lang="en-US"/>
        </a:p>
      </dgm:t>
    </dgm:pt>
    <dgm:pt modelId="{5512381B-BEAD-486B-8F0C-C002E5C1D0B5}">
      <dgm:prSet/>
      <dgm:spPr/>
      <dgm:t>
        <a:bodyPr/>
        <a:lstStyle/>
        <a:p>
          <a:r>
            <a:rPr lang="en-US" dirty="0"/>
            <a:t>141 </a:t>
          </a:r>
          <a:r>
            <a:rPr lang="en-US" dirty="0" err="1"/>
            <a:t>Municípios</a:t>
          </a:r>
          <a:endParaRPr lang="en-US" dirty="0"/>
        </a:p>
      </dgm:t>
    </dgm:pt>
    <dgm:pt modelId="{B8A47507-5954-40E3-9D2B-8FB7F5A17828}" type="parTrans" cxnId="{96459283-0C98-4C9A-A11B-98FFDB460E78}">
      <dgm:prSet/>
      <dgm:spPr/>
      <dgm:t>
        <a:bodyPr/>
        <a:lstStyle/>
        <a:p>
          <a:endParaRPr lang="pt-BR"/>
        </a:p>
      </dgm:t>
    </dgm:pt>
    <dgm:pt modelId="{FEF74AD5-B667-4AE7-A842-ECEC426381CD}" type="sibTrans" cxnId="{96459283-0C98-4C9A-A11B-98FFDB460E78}">
      <dgm:prSet/>
      <dgm:spPr/>
      <dgm:t>
        <a:bodyPr/>
        <a:lstStyle/>
        <a:p>
          <a:endParaRPr lang="pt-BR"/>
        </a:p>
      </dgm:t>
    </dgm:pt>
    <dgm:pt modelId="{99D53ADD-036E-43C0-948A-FD47B1761CAE}">
      <dgm:prSet/>
      <dgm:spPr/>
      <dgm:t>
        <a:bodyPr/>
        <a:lstStyle/>
        <a:p>
          <a:r>
            <a:rPr lang="en-US" dirty="0" err="1"/>
            <a:t>Área</a:t>
          </a:r>
          <a:r>
            <a:rPr lang="en-US" dirty="0"/>
            <a:t> territorial </a:t>
          </a:r>
          <a:r>
            <a:rPr lang="pt-BR" b="0" i="0" dirty="0"/>
            <a:t>903.202,446 km²</a:t>
          </a:r>
          <a:endParaRPr lang="en-US" dirty="0"/>
        </a:p>
      </dgm:t>
    </dgm:pt>
    <dgm:pt modelId="{0CABE129-67C4-4628-982D-0E95D60AA97A}" type="parTrans" cxnId="{4A500026-C5F6-4A75-AC42-C9F2BF1B14D2}">
      <dgm:prSet/>
      <dgm:spPr/>
      <dgm:t>
        <a:bodyPr/>
        <a:lstStyle/>
        <a:p>
          <a:endParaRPr lang="pt-BR"/>
        </a:p>
      </dgm:t>
    </dgm:pt>
    <dgm:pt modelId="{8B85E53D-3134-43A0-A508-E92855992064}" type="sibTrans" cxnId="{4A500026-C5F6-4A75-AC42-C9F2BF1B14D2}">
      <dgm:prSet/>
      <dgm:spPr/>
      <dgm:t>
        <a:bodyPr/>
        <a:lstStyle/>
        <a:p>
          <a:endParaRPr lang="pt-BR"/>
        </a:p>
      </dgm:t>
    </dgm:pt>
    <dgm:pt modelId="{635581CE-5E51-4893-91EB-F60543F337B7}" type="pres">
      <dgm:prSet presAssocID="{D9192968-363F-4C2A-A473-14B960BFFC47}" presName="compositeShape" presStyleCnt="0">
        <dgm:presLayoutVars>
          <dgm:chMax val="7"/>
          <dgm:dir/>
          <dgm:resizeHandles val="exact"/>
        </dgm:presLayoutVars>
      </dgm:prSet>
      <dgm:spPr/>
    </dgm:pt>
    <dgm:pt modelId="{4D315A99-ABBC-49F9-BF98-41541503A19C}" type="pres">
      <dgm:prSet presAssocID="{D9192968-363F-4C2A-A473-14B960BFFC47}" presName="wedge1" presStyleLbl="node1" presStyleIdx="0" presStyleCnt="4"/>
      <dgm:spPr/>
    </dgm:pt>
    <dgm:pt modelId="{DE0C3B80-CA05-41F6-9F0E-B364D2DC560C}" type="pres">
      <dgm:prSet presAssocID="{D9192968-363F-4C2A-A473-14B960BFFC47}" presName="dummy1a" presStyleCnt="0"/>
      <dgm:spPr/>
    </dgm:pt>
    <dgm:pt modelId="{065CBC70-04A5-402D-9103-859314FB4E51}" type="pres">
      <dgm:prSet presAssocID="{D9192968-363F-4C2A-A473-14B960BFFC47}" presName="dummy1b" presStyleCnt="0"/>
      <dgm:spPr/>
    </dgm:pt>
    <dgm:pt modelId="{8205DCF3-C7B0-4AB8-B478-4BDF2F882FC5}" type="pres">
      <dgm:prSet presAssocID="{D9192968-363F-4C2A-A473-14B960BFFC47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7321035-1877-4CA0-8A0A-51748E3C9AA9}" type="pres">
      <dgm:prSet presAssocID="{D9192968-363F-4C2A-A473-14B960BFFC47}" presName="wedge2" presStyleLbl="node1" presStyleIdx="1" presStyleCnt="4"/>
      <dgm:spPr/>
    </dgm:pt>
    <dgm:pt modelId="{CBB47D7A-FA23-459B-844F-F5063C226184}" type="pres">
      <dgm:prSet presAssocID="{D9192968-363F-4C2A-A473-14B960BFFC47}" presName="dummy2a" presStyleCnt="0"/>
      <dgm:spPr/>
    </dgm:pt>
    <dgm:pt modelId="{6D31B4FF-30F6-4376-AC7D-4D6404D75302}" type="pres">
      <dgm:prSet presAssocID="{D9192968-363F-4C2A-A473-14B960BFFC47}" presName="dummy2b" presStyleCnt="0"/>
      <dgm:spPr/>
    </dgm:pt>
    <dgm:pt modelId="{8DB44C2A-BA10-4B57-BFA8-270DBC68F9F5}" type="pres">
      <dgm:prSet presAssocID="{D9192968-363F-4C2A-A473-14B960BFFC47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628F9C4-6285-4E68-BEF8-4C7203F3823F}" type="pres">
      <dgm:prSet presAssocID="{D9192968-363F-4C2A-A473-14B960BFFC47}" presName="wedge3" presStyleLbl="node1" presStyleIdx="2" presStyleCnt="4"/>
      <dgm:spPr/>
    </dgm:pt>
    <dgm:pt modelId="{7A818686-064F-437B-A4B9-1C16A18792D4}" type="pres">
      <dgm:prSet presAssocID="{D9192968-363F-4C2A-A473-14B960BFFC47}" presName="dummy3a" presStyleCnt="0"/>
      <dgm:spPr/>
    </dgm:pt>
    <dgm:pt modelId="{E824EEDD-7742-4A16-901F-42D32B770F7B}" type="pres">
      <dgm:prSet presAssocID="{D9192968-363F-4C2A-A473-14B960BFFC47}" presName="dummy3b" presStyleCnt="0"/>
      <dgm:spPr/>
    </dgm:pt>
    <dgm:pt modelId="{BAEBC99B-D147-4F7B-8AA4-F2D7388067CB}" type="pres">
      <dgm:prSet presAssocID="{D9192968-363F-4C2A-A473-14B960BFFC47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C15FA78-0E42-40A6-9632-44274D51A07C}" type="pres">
      <dgm:prSet presAssocID="{D9192968-363F-4C2A-A473-14B960BFFC47}" presName="wedge4" presStyleLbl="node1" presStyleIdx="3" presStyleCnt="4"/>
      <dgm:spPr/>
    </dgm:pt>
    <dgm:pt modelId="{BFEA5AEA-4ADF-4ACD-8A4E-728684B8D76F}" type="pres">
      <dgm:prSet presAssocID="{D9192968-363F-4C2A-A473-14B960BFFC47}" presName="dummy4a" presStyleCnt="0"/>
      <dgm:spPr/>
    </dgm:pt>
    <dgm:pt modelId="{EB857F25-A2D2-43EA-8394-340BD7FDA553}" type="pres">
      <dgm:prSet presAssocID="{D9192968-363F-4C2A-A473-14B960BFFC47}" presName="dummy4b" presStyleCnt="0"/>
      <dgm:spPr/>
    </dgm:pt>
    <dgm:pt modelId="{C180A3EA-C050-4FA9-AEC5-5B4575BF30C6}" type="pres">
      <dgm:prSet presAssocID="{D9192968-363F-4C2A-A473-14B960BFFC47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8727962C-AA01-48C3-928A-F60A74CC11D4}" type="pres">
      <dgm:prSet presAssocID="{FEF74AD5-B667-4AE7-A842-ECEC426381CD}" presName="arrowWedge1" presStyleLbl="fgSibTrans2D1" presStyleIdx="0" presStyleCnt="4"/>
      <dgm:spPr/>
    </dgm:pt>
    <dgm:pt modelId="{A30E1E4D-C9C5-42F5-98F7-BF85FFB0CDD9}" type="pres">
      <dgm:prSet presAssocID="{8B85E53D-3134-43A0-A508-E92855992064}" presName="arrowWedge2" presStyleLbl="fgSibTrans2D1" presStyleIdx="1" presStyleCnt="4"/>
      <dgm:spPr/>
    </dgm:pt>
    <dgm:pt modelId="{98DF91D3-FD7D-472E-88D7-A5BDF87487B2}" type="pres">
      <dgm:prSet presAssocID="{20373AB8-A921-486A-8A37-BDCAF73C445C}" presName="arrowWedge3" presStyleLbl="fgSibTrans2D1" presStyleIdx="2" presStyleCnt="4"/>
      <dgm:spPr/>
    </dgm:pt>
    <dgm:pt modelId="{17EB6F51-3D45-4A5A-B45E-7FBB2835030F}" type="pres">
      <dgm:prSet presAssocID="{0420C380-62C7-4396-B083-8E2B39967280}" presName="arrowWedge4" presStyleLbl="fgSibTrans2D1" presStyleIdx="3" presStyleCnt="4"/>
      <dgm:spPr/>
    </dgm:pt>
  </dgm:ptLst>
  <dgm:cxnLst>
    <dgm:cxn modelId="{13A3AB1F-A308-458E-883C-10BAF9236379}" type="presOf" srcId="{D9192968-363F-4C2A-A473-14B960BFFC47}" destId="{635581CE-5E51-4893-91EB-F60543F337B7}" srcOrd="0" destOrd="0" presId="urn:microsoft.com/office/officeart/2005/8/layout/cycle8"/>
    <dgm:cxn modelId="{37104522-58CA-42D6-99E1-06F03849B3C6}" type="presOf" srcId="{C4D671A0-DC1A-4639-9C23-522303D0EA41}" destId="{5628F9C4-6285-4E68-BEF8-4C7203F3823F}" srcOrd="0" destOrd="0" presId="urn:microsoft.com/office/officeart/2005/8/layout/cycle8"/>
    <dgm:cxn modelId="{4A500026-C5F6-4A75-AC42-C9F2BF1B14D2}" srcId="{D9192968-363F-4C2A-A473-14B960BFFC47}" destId="{99D53ADD-036E-43C0-948A-FD47B1761CAE}" srcOrd="1" destOrd="0" parTransId="{0CABE129-67C4-4628-982D-0E95D60AA97A}" sibTransId="{8B85E53D-3134-43A0-A508-E92855992064}"/>
    <dgm:cxn modelId="{96459283-0C98-4C9A-A11B-98FFDB460E78}" srcId="{D9192968-363F-4C2A-A473-14B960BFFC47}" destId="{5512381B-BEAD-486B-8F0C-C002E5C1D0B5}" srcOrd="0" destOrd="0" parTransId="{B8A47507-5954-40E3-9D2B-8FB7F5A17828}" sibTransId="{FEF74AD5-B667-4AE7-A842-ECEC426381CD}"/>
    <dgm:cxn modelId="{626C1592-0EA4-42C3-98CD-1C99CDEEB911}" srcId="{D9192968-363F-4C2A-A473-14B960BFFC47}" destId="{C4D671A0-DC1A-4639-9C23-522303D0EA41}" srcOrd="2" destOrd="0" parTransId="{3EE10DAC-9B59-46AB-874F-FDCFFDEAD397}" sibTransId="{20373AB8-A921-486A-8A37-BDCAF73C445C}"/>
    <dgm:cxn modelId="{0C6DC695-26E1-4F5F-A29B-3197635E150B}" type="presOf" srcId="{7196EFA4-5416-4F15-95E5-14146478C18E}" destId="{FC15FA78-0E42-40A6-9632-44274D51A07C}" srcOrd="0" destOrd="0" presId="urn:microsoft.com/office/officeart/2005/8/layout/cycle8"/>
    <dgm:cxn modelId="{96443FAC-07BF-4BA1-B473-418915A48661}" type="presOf" srcId="{7196EFA4-5416-4F15-95E5-14146478C18E}" destId="{C180A3EA-C050-4FA9-AEC5-5B4575BF30C6}" srcOrd="1" destOrd="0" presId="urn:microsoft.com/office/officeart/2005/8/layout/cycle8"/>
    <dgm:cxn modelId="{F8D9AEAF-8590-4E51-AF8B-3257385FC10A}" type="presOf" srcId="{99D53ADD-036E-43C0-948A-FD47B1761CAE}" destId="{47321035-1877-4CA0-8A0A-51748E3C9AA9}" srcOrd="0" destOrd="0" presId="urn:microsoft.com/office/officeart/2005/8/layout/cycle8"/>
    <dgm:cxn modelId="{6F131FC8-75A2-46F5-B1FB-29C0841A2ED2}" type="presOf" srcId="{5512381B-BEAD-486B-8F0C-C002E5C1D0B5}" destId="{4D315A99-ABBC-49F9-BF98-41541503A19C}" srcOrd="0" destOrd="0" presId="urn:microsoft.com/office/officeart/2005/8/layout/cycle8"/>
    <dgm:cxn modelId="{F9EF34CC-0376-4D44-9073-86B1B10619D7}" srcId="{D9192968-363F-4C2A-A473-14B960BFFC47}" destId="{7196EFA4-5416-4F15-95E5-14146478C18E}" srcOrd="3" destOrd="0" parTransId="{EA3EB2B1-DD48-4B1D-8154-894C1213C30A}" sibTransId="{0420C380-62C7-4396-B083-8E2B39967280}"/>
    <dgm:cxn modelId="{25EC06E7-A0E5-4002-A4DA-9447BCC91AB4}" type="presOf" srcId="{99D53ADD-036E-43C0-948A-FD47B1761CAE}" destId="{8DB44C2A-BA10-4B57-BFA8-270DBC68F9F5}" srcOrd="1" destOrd="0" presId="urn:microsoft.com/office/officeart/2005/8/layout/cycle8"/>
    <dgm:cxn modelId="{6F127DE7-FAF1-4DA4-97C4-966E089E3D37}" type="presOf" srcId="{5512381B-BEAD-486B-8F0C-C002E5C1D0B5}" destId="{8205DCF3-C7B0-4AB8-B478-4BDF2F882FC5}" srcOrd="1" destOrd="0" presId="urn:microsoft.com/office/officeart/2005/8/layout/cycle8"/>
    <dgm:cxn modelId="{CE0124FF-E0B1-45F2-80BF-23AD5668CB63}" type="presOf" srcId="{C4D671A0-DC1A-4639-9C23-522303D0EA41}" destId="{BAEBC99B-D147-4F7B-8AA4-F2D7388067CB}" srcOrd="1" destOrd="0" presId="urn:microsoft.com/office/officeart/2005/8/layout/cycle8"/>
    <dgm:cxn modelId="{C5271B6A-90E6-496E-ABF3-440778AE7169}" type="presParOf" srcId="{635581CE-5E51-4893-91EB-F60543F337B7}" destId="{4D315A99-ABBC-49F9-BF98-41541503A19C}" srcOrd="0" destOrd="0" presId="urn:microsoft.com/office/officeart/2005/8/layout/cycle8"/>
    <dgm:cxn modelId="{CFD5C163-4ED2-47D4-8092-C0C5CBE7F84C}" type="presParOf" srcId="{635581CE-5E51-4893-91EB-F60543F337B7}" destId="{DE0C3B80-CA05-41F6-9F0E-B364D2DC560C}" srcOrd="1" destOrd="0" presId="urn:microsoft.com/office/officeart/2005/8/layout/cycle8"/>
    <dgm:cxn modelId="{648C04E5-3FD1-45BB-A867-72DC05F39EE9}" type="presParOf" srcId="{635581CE-5E51-4893-91EB-F60543F337B7}" destId="{065CBC70-04A5-402D-9103-859314FB4E51}" srcOrd="2" destOrd="0" presId="urn:microsoft.com/office/officeart/2005/8/layout/cycle8"/>
    <dgm:cxn modelId="{A7C46309-9DCF-4940-864E-2842B21FC229}" type="presParOf" srcId="{635581CE-5E51-4893-91EB-F60543F337B7}" destId="{8205DCF3-C7B0-4AB8-B478-4BDF2F882FC5}" srcOrd="3" destOrd="0" presId="urn:microsoft.com/office/officeart/2005/8/layout/cycle8"/>
    <dgm:cxn modelId="{A345D41B-C9B7-46EC-A352-53878DCB77B7}" type="presParOf" srcId="{635581CE-5E51-4893-91EB-F60543F337B7}" destId="{47321035-1877-4CA0-8A0A-51748E3C9AA9}" srcOrd="4" destOrd="0" presId="urn:microsoft.com/office/officeart/2005/8/layout/cycle8"/>
    <dgm:cxn modelId="{D80888B7-42F1-41F3-8EC6-F86B56E978C0}" type="presParOf" srcId="{635581CE-5E51-4893-91EB-F60543F337B7}" destId="{CBB47D7A-FA23-459B-844F-F5063C226184}" srcOrd="5" destOrd="0" presId="urn:microsoft.com/office/officeart/2005/8/layout/cycle8"/>
    <dgm:cxn modelId="{9F7B66F5-9584-489F-B774-4800F073CABA}" type="presParOf" srcId="{635581CE-5E51-4893-91EB-F60543F337B7}" destId="{6D31B4FF-30F6-4376-AC7D-4D6404D75302}" srcOrd="6" destOrd="0" presId="urn:microsoft.com/office/officeart/2005/8/layout/cycle8"/>
    <dgm:cxn modelId="{0C4A359A-F722-489E-9F82-ECEC810D3CFE}" type="presParOf" srcId="{635581CE-5E51-4893-91EB-F60543F337B7}" destId="{8DB44C2A-BA10-4B57-BFA8-270DBC68F9F5}" srcOrd="7" destOrd="0" presId="urn:microsoft.com/office/officeart/2005/8/layout/cycle8"/>
    <dgm:cxn modelId="{48BB78F8-80B8-4E9B-807D-141D0E74E30D}" type="presParOf" srcId="{635581CE-5E51-4893-91EB-F60543F337B7}" destId="{5628F9C4-6285-4E68-BEF8-4C7203F3823F}" srcOrd="8" destOrd="0" presId="urn:microsoft.com/office/officeart/2005/8/layout/cycle8"/>
    <dgm:cxn modelId="{371E5122-928C-4BFD-94F5-91D1D4DC0DA6}" type="presParOf" srcId="{635581CE-5E51-4893-91EB-F60543F337B7}" destId="{7A818686-064F-437B-A4B9-1C16A18792D4}" srcOrd="9" destOrd="0" presId="urn:microsoft.com/office/officeart/2005/8/layout/cycle8"/>
    <dgm:cxn modelId="{A2ABC059-09A4-4488-81C1-CE45542BBE83}" type="presParOf" srcId="{635581CE-5E51-4893-91EB-F60543F337B7}" destId="{E824EEDD-7742-4A16-901F-42D32B770F7B}" srcOrd="10" destOrd="0" presId="urn:microsoft.com/office/officeart/2005/8/layout/cycle8"/>
    <dgm:cxn modelId="{2DD075C1-B943-4D64-B403-E6A712FF3FE2}" type="presParOf" srcId="{635581CE-5E51-4893-91EB-F60543F337B7}" destId="{BAEBC99B-D147-4F7B-8AA4-F2D7388067CB}" srcOrd="11" destOrd="0" presId="urn:microsoft.com/office/officeart/2005/8/layout/cycle8"/>
    <dgm:cxn modelId="{82564421-436F-4379-8158-8F7C789105FA}" type="presParOf" srcId="{635581CE-5E51-4893-91EB-F60543F337B7}" destId="{FC15FA78-0E42-40A6-9632-44274D51A07C}" srcOrd="12" destOrd="0" presId="urn:microsoft.com/office/officeart/2005/8/layout/cycle8"/>
    <dgm:cxn modelId="{28517AE1-39F4-4111-97B9-27CD179BEA13}" type="presParOf" srcId="{635581CE-5E51-4893-91EB-F60543F337B7}" destId="{BFEA5AEA-4ADF-4ACD-8A4E-728684B8D76F}" srcOrd="13" destOrd="0" presId="urn:microsoft.com/office/officeart/2005/8/layout/cycle8"/>
    <dgm:cxn modelId="{EC34F149-BCAE-4FF9-96D8-C12B68476399}" type="presParOf" srcId="{635581CE-5E51-4893-91EB-F60543F337B7}" destId="{EB857F25-A2D2-43EA-8394-340BD7FDA553}" srcOrd="14" destOrd="0" presId="urn:microsoft.com/office/officeart/2005/8/layout/cycle8"/>
    <dgm:cxn modelId="{777907DA-4D80-4613-9FA8-C1AC1B8349B5}" type="presParOf" srcId="{635581CE-5E51-4893-91EB-F60543F337B7}" destId="{C180A3EA-C050-4FA9-AEC5-5B4575BF30C6}" srcOrd="15" destOrd="0" presId="urn:microsoft.com/office/officeart/2005/8/layout/cycle8"/>
    <dgm:cxn modelId="{E8E04C13-0BA7-4FC1-AB69-FAEBAAC0F834}" type="presParOf" srcId="{635581CE-5E51-4893-91EB-F60543F337B7}" destId="{8727962C-AA01-48C3-928A-F60A74CC11D4}" srcOrd="16" destOrd="0" presId="urn:microsoft.com/office/officeart/2005/8/layout/cycle8"/>
    <dgm:cxn modelId="{CF46DEE3-79B8-4A57-8027-0841B7A7A75D}" type="presParOf" srcId="{635581CE-5E51-4893-91EB-F60543F337B7}" destId="{A30E1E4D-C9C5-42F5-98F7-BF85FFB0CDD9}" srcOrd="17" destOrd="0" presId="urn:microsoft.com/office/officeart/2005/8/layout/cycle8"/>
    <dgm:cxn modelId="{8608066D-26F5-4FAC-AADE-21EDBA78F2B6}" type="presParOf" srcId="{635581CE-5E51-4893-91EB-F60543F337B7}" destId="{98DF91D3-FD7D-472E-88D7-A5BDF87487B2}" srcOrd="18" destOrd="0" presId="urn:microsoft.com/office/officeart/2005/8/layout/cycle8"/>
    <dgm:cxn modelId="{4008DA59-CFB4-4306-B03D-1E599D83F386}" type="presParOf" srcId="{635581CE-5E51-4893-91EB-F60543F337B7}" destId="{17EB6F51-3D45-4A5A-B45E-7FBB2835030F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315A99-ABBC-49F9-BF98-41541503A19C}">
      <dsp:nvSpPr>
        <dsp:cNvPr id="0" name=""/>
        <dsp:cNvSpPr/>
      </dsp:nvSpPr>
      <dsp:spPr>
        <a:xfrm>
          <a:off x="3473591" y="268753"/>
          <a:ext cx="3655123" cy="3655123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141 </a:t>
          </a:r>
          <a:r>
            <a:rPr lang="en-US" sz="1500" kern="1200" dirty="0" err="1"/>
            <a:t>Municípios</a:t>
          </a:r>
          <a:endParaRPr lang="en-US" sz="1500" kern="1200" dirty="0"/>
        </a:p>
      </dsp:txBody>
      <dsp:txXfrm>
        <a:off x="5413853" y="1026321"/>
        <a:ext cx="1348914" cy="1000807"/>
      </dsp:txXfrm>
    </dsp:sp>
    <dsp:sp modelId="{47321035-1877-4CA0-8A0A-51748E3C9AA9}">
      <dsp:nvSpPr>
        <dsp:cNvPr id="0" name=""/>
        <dsp:cNvSpPr/>
      </dsp:nvSpPr>
      <dsp:spPr>
        <a:xfrm>
          <a:off x="3473591" y="391460"/>
          <a:ext cx="3655123" cy="3655123"/>
        </a:xfrm>
        <a:prstGeom prst="pie">
          <a:avLst>
            <a:gd name="adj1" fmla="val 0"/>
            <a:gd name="adj2" fmla="val 540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Área</a:t>
          </a:r>
          <a:r>
            <a:rPr lang="en-US" sz="1500" kern="1200" dirty="0"/>
            <a:t> territorial </a:t>
          </a:r>
          <a:r>
            <a:rPr lang="pt-BR" sz="1500" b="0" i="0" kern="1200" dirty="0"/>
            <a:t>903.202,446 km²</a:t>
          </a:r>
          <a:endParaRPr lang="en-US" sz="1500" kern="1200" dirty="0"/>
        </a:p>
      </dsp:txBody>
      <dsp:txXfrm>
        <a:off x="5413853" y="2288209"/>
        <a:ext cx="1348914" cy="1000807"/>
      </dsp:txXfrm>
    </dsp:sp>
    <dsp:sp modelId="{5628F9C4-6285-4E68-BEF8-4C7203F3823F}">
      <dsp:nvSpPr>
        <dsp:cNvPr id="0" name=""/>
        <dsp:cNvSpPr/>
      </dsp:nvSpPr>
      <dsp:spPr>
        <a:xfrm>
          <a:off x="3350884" y="391460"/>
          <a:ext cx="3655123" cy="3655123"/>
        </a:xfrm>
        <a:prstGeom prst="pie">
          <a:avLst>
            <a:gd name="adj1" fmla="val 5400000"/>
            <a:gd name="adj2" fmla="val 1080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4.187 Farmacêuticos</a:t>
          </a:r>
          <a:endParaRPr lang="en-US" sz="1500" kern="1200" dirty="0"/>
        </a:p>
      </dsp:txBody>
      <dsp:txXfrm>
        <a:off x="3716831" y="2288209"/>
        <a:ext cx="1348914" cy="1000807"/>
      </dsp:txXfrm>
    </dsp:sp>
    <dsp:sp modelId="{FC15FA78-0E42-40A6-9632-44274D51A07C}">
      <dsp:nvSpPr>
        <dsp:cNvPr id="0" name=""/>
        <dsp:cNvSpPr/>
      </dsp:nvSpPr>
      <dsp:spPr>
        <a:xfrm>
          <a:off x="3350884" y="268753"/>
          <a:ext cx="3655123" cy="3655123"/>
        </a:xfrm>
        <a:prstGeom prst="pie">
          <a:avLst>
            <a:gd name="adj1" fmla="val 10800000"/>
            <a:gd name="adj2" fmla="val 1620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2.891 Empresas</a:t>
          </a:r>
          <a:endParaRPr lang="en-US" sz="1500" kern="1200" dirty="0"/>
        </a:p>
      </dsp:txBody>
      <dsp:txXfrm>
        <a:off x="3716831" y="1026321"/>
        <a:ext cx="1348914" cy="1000807"/>
      </dsp:txXfrm>
    </dsp:sp>
    <dsp:sp modelId="{8727962C-AA01-48C3-928A-F60A74CC11D4}">
      <dsp:nvSpPr>
        <dsp:cNvPr id="0" name=""/>
        <dsp:cNvSpPr/>
      </dsp:nvSpPr>
      <dsp:spPr>
        <a:xfrm>
          <a:off x="3247322" y="42483"/>
          <a:ext cx="4107663" cy="4107663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30E1E4D-C9C5-42F5-98F7-BF85FFB0CDD9}">
      <dsp:nvSpPr>
        <dsp:cNvPr id="0" name=""/>
        <dsp:cNvSpPr/>
      </dsp:nvSpPr>
      <dsp:spPr>
        <a:xfrm>
          <a:off x="3247322" y="165191"/>
          <a:ext cx="4107663" cy="4107663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8DF91D3-FD7D-472E-88D7-A5BDF87487B2}">
      <dsp:nvSpPr>
        <dsp:cNvPr id="0" name=""/>
        <dsp:cNvSpPr/>
      </dsp:nvSpPr>
      <dsp:spPr>
        <a:xfrm>
          <a:off x="3124614" y="165191"/>
          <a:ext cx="4107663" cy="4107663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7EB6F51-3D45-4A5A-B45E-7FBB2835030F}">
      <dsp:nvSpPr>
        <dsp:cNvPr id="0" name=""/>
        <dsp:cNvSpPr/>
      </dsp:nvSpPr>
      <dsp:spPr>
        <a:xfrm>
          <a:off x="3124614" y="42483"/>
          <a:ext cx="4107663" cy="4107663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1FA70C06-75BD-46F8-ACA2-A609F1EB2AE7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C3B7BCD9-B7A2-4F3A-83A2-18FC789BB9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46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B7BCD9-B7A2-4F3A-83A2-18FC789BB907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8375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B7BCD9-B7A2-4F3A-83A2-18FC789BB90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3619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B7BCD9-B7A2-4F3A-83A2-18FC789BB90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031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B7BCD9-B7A2-4F3A-83A2-18FC789BB90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2625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B7BCD9-B7A2-4F3A-83A2-18FC789BB90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4787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B7BCD9-B7A2-4F3A-83A2-18FC789BB90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640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/>
              <a:t> </a:t>
            </a:r>
            <a:endParaRPr lang="pt-BR" sz="130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B7BCD9-B7A2-4F3A-83A2-18FC789BB90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807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B7BCD9-B7A2-4F3A-83A2-18FC789BB90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782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B7BCD9-B7A2-4F3A-83A2-18FC789BB90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0821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B7BCD9-B7A2-4F3A-83A2-18FC789BB90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219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1202 ausências</a:t>
            </a:r>
          </a:p>
          <a:p>
            <a:r>
              <a:rPr lang="pt-BR" dirty="0"/>
              <a:t>16% de AI aplicados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B7BCD9-B7A2-4F3A-83A2-18FC789BB90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1969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56752E-5B95-40DC-BA4B-2D1EA93847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63127A-3F1B-4FB1-AD0E-A3AD24AC4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BF6674-C8B5-49D6-96AC-E54232F7E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273-D1BB-47AC-97DC-43D129F779BF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68A888-D61A-446D-AF20-38535A54E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46875B-A604-4709-BB00-910D573F5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602B-01A4-431F-A4F8-3686FF183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65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548756-9796-4DB9-B7CC-1DFB9F6FE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3EC14E2-DF45-44A5-9D48-A6F28E757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3C8D90-1482-4CDA-A099-ED093CCE7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273-D1BB-47AC-97DC-43D129F779BF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A34084-2A41-428A-B09B-12B38D18B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1C9C44-EC2A-4343-B740-E4F3202DF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602B-01A4-431F-A4F8-3686FF183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30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259A200-5CE8-460F-A81A-3B5C4A5A1E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8B5801-9043-42F5-B10A-68C51AFBD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E734FF-0CED-4381-B7A9-4DB14D87E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273-D1BB-47AC-97DC-43D129F779BF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A7821D-1CD5-4877-8F16-229939BF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756566-2F12-43CD-96AA-2556F11C1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602B-01A4-431F-A4F8-3686FF183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677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D0C115-B376-4B7F-A419-254F2FF56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AFE277-9848-402D-97C0-ECCEB92DE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5262A6-8E13-4EB1-974A-5B66035F0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273-D1BB-47AC-97DC-43D129F779BF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A26299-4205-4A30-A2C4-B53C56965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49F567-0AE7-4961-B41A-48E303EA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602B-01A4-431F-A4F8-3686FF183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46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CDEE2-6E2D-42D0-AA29-4667F740C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E9315D3-5991-4A46-A82A-4C86CBB91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AF0C40-3072-4A65-B17D-4EA8B85EA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273-D1BB-47AC-97DC-43D129F779BF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E03297-2C80-43B7-A32C-77DAEE411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AC3F1E-26D9-410E-9E27-77A496B0E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602B-01A4-431F-A4F8-3686FF183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578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750F3-B862-4385-BD98-0253C9B31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381605-4761-4CC0-BCE6-04FB036B0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D7D0A5-3F47-410C-831B-CE0322E29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D70A36-64BE-45D9-AE81-352E0DF11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273-D1BB-47AC-97DC-43D129F779BF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5F2ADC2-CB41-4CB9-995A-E45437B52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790BCA0-243D-4A5B-9735-E4DA553D5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602B-01A4-431F-A4F8-3686FF183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86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A58DC7-AD06-40AD-B0EA-B64B4D7F2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CDF73D-AF27-4660-9076-4F6BC2E98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103D3AA-3B66-48FC-98E7-517E1280A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7FF3DB3-443E-450F-B237-C92B2A872B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24F72E0-4FA0-4583-8847-4A4FB413AE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1ACC0B5-6238-43CD-A110-759320A99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273-D1BB-47AC-97DC-43D129F779BF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E562150-5032-4F25-A5F5-6DA6CC0E4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C22E70A-93B4-4FE5-836E-589271C76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602B-01A4-431F-A4F8-3686FF183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715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7010D4-F85D-4D51-AA02-0F6F0EA58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FB05B70-E562-4141-956D-BF9E86E83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273-D1BB-47AC-97DC-43D129F779BF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A5578A9-FA93-4BE2-90E0-48A4F7AEC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F86FDB7-589F-4B88-A5B5-2755E0C2B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602B-01A4-431F-A4F8-3686FF183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91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CF1239A-DC2A-4368-8D34-2E61D74F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273-D1BB-47AC-97DC-43D129F779BF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A112784-36F5-4ABD-BBDB-8BECF91F7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646E8AC-B2E6-4A4A-AD24-A6A73680A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602B-01A4-431F-A4F8-3686FF183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24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479B9-9752-43B4-A031-CC8542CF1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DC463A-AD59-498C-BB0B-AA576DA60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E982C18-33D8-4113-BCC9-479512B15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09FB4FB-5293-4F87-96FE-882FE3B72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273-D1BB-47AC-97DC-43D129F779BF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B6BB5DE-DA97-4C0A-9AF8-F5119524A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DBC8EA0-61E5-41A8-A1FC-D5E334455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602B-01A4-431F-A4F8-3686FF183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54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DA8667-ADFF-4A51-8B8F-D6D6829AF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2BCA4DE-D152-4BC4-8703-B0A2219910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32DA1EB-A8A8-430C-A267-64CA8335D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7DA3C59-46BE-4A5B-9370-2928713A1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273-D1BB-47AC-97DC-43D129F779BF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E00403E-F658-4E10-BB62-6A788727A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7F4E4ED-2981-46FC-92A9-B64A248E0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602B-01A4-431F-A4F8-3686FF183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74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52528AF-E7AF-41B5-BD1B-C281C2980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1D6F75A-6D9E-4D05-BE38-79DBD8516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10E261-5946-44E2-9F50-5F726281F7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90273-D1BB-47AC-97DC-43D129F779BF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DC5091-F534-4EE1-A8E9-8EB6F0C646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42B1C1-05B0-4973-8239-0A1B0AAC3B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C602B-01A4-431F-A4F8-3686FF1832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89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comments" Target="../comments/commen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: Top Corners Rounded 60">
            <a:extLst>
              <a:ext uri="{FF2B5EF4-FFF2-40B4-BE49-F238E27FC236}">
                <a16:creationId xmlns:a16="http://schemas.microsoft.com/office/drawing/2014/main" id="{76E6212F-EB21-4328-8386-832840CB43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797978" y="996722"/>
            <a:ext cx="5923488" cy="4864556"/>
          </a:xfrm>
          <a:prstGeom prst="round2SameRect">
            <a:avLst>
              <a:gd name="adj1" fmla="val 3762"/>
              <a:gd name="adj2" fmla="val 0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39287B1-3769-4403-9ACD-EA1A54F90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30255" y="1122362"/>
            <a:ext cx="3971220" cy="4973637"/>
          </a:xfrm>
        </p:spPr>
        <p:txBody>
          <a:bodyPr anchor="ctr">
            <a:normAutofit/>
          </a:bodyPr>
          <a:lstStyle/>
          <a:p>
            <a:pPr algn="l"/>
            <a:r>
              <a:rPr lang="pt-BR" sz="3800" b="1" dirty="0">
                <a:solidFill>
                  <a:srgbClr val="FFFFFF"/>
                </a:solidFill>
              </a:rPr>
              <a:t>RELATÓRIO DE FISCALIZAÇÃO ANUAL</a:t>
            </a:r>
            <a:br>
              <a:rPr lang="pt-BR" sz="3800" b="1" dirty="0">
                <a:solidFill>
                  <a:srgbClr val="FFFFFF"/>
                </a:solidFill>
              </a:rPr>
            </a:br>
            <a:br>
              <a:rPr lang="pt-BR" sz="3800" b="1" dirty="0">
                <a:solidFill>
                  <a:srgbClr val="FFFFFF"/>
                </a:solidFill>
              </a:rPr>
            </a:br>
            <a:br>
              <a:rPr lang="pt-BR" sz="3800" b="1" dirty="0">
                <a:solidFill>
                  <a:srgbClr val="FFFFFF"/>
                </a:solidFill>
              </a:rPr>
            </a:br>
            <a:br>
              <a:rPr lang="pt-BR" sz="3800" b="1" dirty="0">
                <a:solidFill>
                  <a:srgbClr val="FFFFFF"/>
                </a:solidFill>
              </a:rPr>
            </a:br>
            <a:r>
              <a:rPr lang="pt-BR" sz="3800" dirty="0">
                <a:solidFill>
                  <a:srgbClr val="FFFFFF"/>
                </a:solidFill>
              </a:rPr>
              <a:t>RFA 2018</a:t>
            </a:r>
          </a:p>
        </p:txBody>
      </p:sp>
      <p:sp>
        <p:nvSpPr>
          <p:cNvPr id="63" name="Round Single Corner Rectangle 24">
            <a:extLst>
              <a:ext uri="{FF2B5EF4-FFF2-40B4-BE49-F238E27FC236}">
                <a16:creationId xmlns:a16="http://schemas.microsoft.com/office/drawing/2014/main" id="{E8D8FD72-DBC9-4595-9B24-DCD3B0EC0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11284" y="635058"/>
            <a:ext cx="2657864" cy="2657864"/>
          </a:xfrm>
          <a:prstGeom prst="round1Rect">
            <a:avLst>
              <a:gd name="adj" fmla="val 11295"/>
            </a:avLst>
          </a:prstGeom>
          <a:solidFill>
            <a:srgbClr val="FFFFFF"/>
          </a:solidFill>
          <a:ln w="57150">
            <a:solidFill>
              <a:srgbClr val="AFA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C2B7C64B-C464-4412-97F4-34345E065A49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98" y="1408779"/>
            <a:ext cx="2375236" cy="1110422"/>
          </a:xfrm>
          <a:prstGeom prst="rect">
            <a:avLst/>
          </a:prstGeom>
        </p:spPr>
      </p:pic>
      <p:sp>
        <p:nvSpPr>
          <p:cNvPr id="65" name="Round Single Corner Rectangle 22">
            <a:extLst>
              <a:ext uri="{FF2B5EF4-FFF2-40B4-BE49-F238E27FC236}">
                <a16:creationId xmlns:a16="http://schemas.microsoft.com/office/drawing/2014/main" id="{FD6B835C-7DDD-47D9-B6A9-26B4F84DA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7533" y="1300271"/>
            <a:ext cx="1992651" cy="1992652"/>
          </a:xfrm>
          <a:prstGeom prst="round1Rect">
            <a:avLst>
              <a:gd name="adj" fmla="val 11295"/>
            </a:avLst>
          </a:prstGeom>
          <a:solidFill>
            <a:srgbClr val="89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ound Single Corner Rectangle 23">
            <a:extLst>
              <a:ext uri="{FF2B5EF4-FFF2-40B4-BE49-F238E27FC236}">
                <a16:creationId xmlns:a16="http://schemas.microsoft.com/office/drawing/2014/main" id="{EFA427F0-C6DC-4FA1-8C54-1D6B0623D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287904" y="3438135"/>
            <a:ext cx="2281244" cy="2281245"/>
          </a:xfrm>
          <a:prstGeom prst="round1Rect">
            <a:avLst>
              <a:gd name="adj" fmla="val 11295"/>
            </a:avLst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Round Single Corner Rectangle 25">
            <a:extLst>
              <a:ext uri="{FF2B5EF4-FFF2-40B4-BE49-F238E27FC236}">
                <a16:creationId xmlns:a16="http://schemas.microsoft.com/office/drawing/2014/main" id="{255D5DA3-59CF-4FD2-8674-8B722A343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17533" y="3438135"/>
            <a:ext cx="2657864" cy="2657864"/>
          </a:xfrm>
          <a:prstGeom prst="round1Rect">
            <a:avLst>
              <a:gd name="adj" fmla="val 11295"/>
            </a:avLst>
          </a:prstGeom>
          <a:solidFill>
            <a:srgbClr val="FFFFFF"/>
          </a:solidFill>
          <a:ln w="57150">
            <a:solidFill>
              <a:srgbClr val="89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crfmt.org.br/wp-content/uploads/2016/02/PROJETO-LOGO-CRF-site.png">
            <a:extLst>
              <a:ext uri="{FF2B5EF4-FFF2-40B4-BE49-F238E27FC236}">
                <a16:creationId xmlns:a16="http://schemas.microsoft.com/office/drawing/2014/main" id="{C3B9A618-9BFE-433C-8D54-390E1235C0C6}"/>
              </a:ext>
            </a:extLst>
          </p:cNvPr>
          <p:cNvPicPr preferRelativeResize="0">
            <a:picLocks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32412" y="4324720"/>
            <a:ext cx="2401670" cy="86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: Top Corners Rounded 70">
            <a:extLst>
              <a:ext uri="{FF2B5EF4-FFF2-40B4-BE49-F238E27FC236}">
                <a16:creationId xmlns:a16="http://schemas.microsoft.com/office/drawing/2014/main" id="{9E74304E-CF2D-41E1-92CF-7FC508311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052315" y="1050468"/>
            <a:ext cx="5609397" cy="4757058"/>
          </a:xfrm>
          <a:prstGeom prst="round2SameRect">
            <a:avLst>
              <a:gd name="adj1" fmla="val 2061"/>
              <a:gd name="adj2" fmla="val 0"/>
            </a:avLst>
          </a:prstGeom>
          <a:noFill/>
          <a:ln w="508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717401F-8127-4697-8085-3D6C69B5D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05773" y="4543311"/>
            <a:ext cx="1597456" cy="0"/>
          </a:xfrm>
          <a:prstGeom prst="line">
            <a:avLst/>
          </a:prstGeom>
          <a:ln w="50800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639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44CA4EE4-1EBB-4B71-A31A-3770C8CCF5F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-257399" y="406626"/>
          <a:ext cx="12449399" cy="6044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Imagem 3">
            <a:extLst>
              <a:ext uri="{FF2B5EF4-FFF2-40B4-BE49-F238E27FC236}">
                <a16:creationId xmlns:a16="http://schemas.microsoft.com/office/drawing/2014/main" id="{3DD7096C-6479-46E7-BFBE-3DA31F5B4A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128" y="6176963"/>
            <a:ext cx="1462088" cy="52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939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A5AE8CC-06FD-417B-B86E-4D1D06AA7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12192001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043B5F3-0F18-4399-A089-DC9A07DDA9DC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604" y="964787"/>
            <a:ext cx="4967663" cy="2322382"/>
          </a:xfrm>
          <a:prstGeom prst="rect">
            <a:avLst/>
          </a:prstGeom>
        </p:spPr>
      </p:pic>
      <p:pic>
        <p:nvPicPr>
          <p:cNvPr id="5" name="Picture 2" descr="http://crfmt.org.br/wp-content/uploads/2016/02/PROJETO-LOGO-CRF-site.png">
            <a:extLst>
              <a:ext uri="{FF2B5EF4-FFF2-40B4-BE49-F238E27FC236}">
                <a16:creationId xmlns:a16="http://schemas.microsoft.com/office/drawing/2014/main" id="{56D52358-14EE-41BA-A847-2059F94E9D0D}"/>
              </a:ext>
            </a:extLst>
          </p:cNvPr>
          <p:cNvPicPr preferRelativeResize="0">
            <a:picLocks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078051" y="4617522"/>
            <a:ext cx="3792216" cy="137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Freeform 3">
            <a:extLst>
              <a:ext uri="{FF2B5EF4-FFF2-40B4-BE49-F238E27FC236}">
                <a16:creationId xmlns:a16="http://schemas.microsoft.com/office/drawing/2014/main" id="{F6429F11-64E2-4420-9B0C-F3F81BF0D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Freeform 4">
            <a:extLst>
              <a:ext uri="{FF2B5EF4-FFF2-40B4-BE49-F238E27FC236}">
                <a16:creationId xmlns:a16="http://schemas.microsoft.com/office/drawing/2014/main" id="{62785A07-F203-435E-8E76-BB97680C2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C8619D15-93EC-4C98-821B-FBB2D3D396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3" y="2808513"/>
            <a:ext cx="5915781" cy="2443011"/>
          </a:xfrm>
        </p:spPr>
        <p:txBody>
          <a:bodyPr anchor="t">
            <a:normAutofit fontScale="90000"/>
          </a:bodyPr>
          <a:lstStyle/>
          <a:p>
            <a:pPr algn="l"/>
            <a:r>
              <a:rPr lang="pt-BR" sz="4000" b="1" dirty="0"/>
              <a:t>Coordenadoria da Fiscalização</a:t>
            </a:r>
            <a:br>
              <a:rPr lang="pt-BR" sz="4000" b="1" dirty="0"/>
            </a:br>
            <a:r>
              <a:rPr lang="pt-BR" sz="4000" b="1" dirty="0"/>
              <a:t>COFISC</a:t>
            </a:r>
            <a:br>
              <a:rPr lang="pt-BR" sz="3400" dirty="0"/>
            </a:br>
            <a:br>
              <a:rPr lang="pt-BR" sz="3400" dirty="0"/>
            </a:br>
            <a:r>
              <a:rPr lang="pt-BR" sz="4000" dirty="0"/>
              <a:t>Luis Fernando Köhler</a:t>
            </a:r>
            <a:br>
              <a:rPr lang="pt-BR" sz="3400" dirty="0"/>
            </a:br>
            <a:r>
              <a:rPr lang="pt-BR" sz="2700" dirty="0"/>
              <a:t>Vice Presidente CRF-MT</a:t>
            </a:r>
            <a:br>
              <a:rPr lang="pt-BR" sz="2700" dirty="0"/>
            </a:br>
            <a:r>
              <a:rPr lang="pt-BR" sz="2700" dirty="0"/>
              <a:t>Supervisor da Fiscalização</a:t>
            </a:r>
          </a:p>
        </p:txBody>
      </p:sp>
    </p:spTree>
    <p:extLst>
      <p:ext uri="{BB962C8B-B14F-4D97-AF65-F5344CB8AC3E}">
        <p14:creationId xmlns:p14="http://schemas.microsoft.com/office/powerpoint/2010/main" val="3121501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5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514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7B5FB6B-8D05-4997-A213-464517574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pt-BR" sz="2600">
                <a:solidFill>
                  <a:srgbClr val="FFFFFF"/>
                </a:solidFill>
              </a:rPr>
              <a:t>DIRETORIA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9EE979D-4034-4526-82B0-E5E1037C22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557353"/>
            <a:ext cx="7188199" cy="2603037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9625EA-090F-41F2-84D2-4864BB513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884873"/>
            <a:ext cx="7188199" cy="1292090"/>
          </a:xfrm>
        </p:spPr>
        <p:txBody>
          <a:bodyPr>
            <a:normAutofit/>
          </a:bodyPr>
          <a:lstStyle/>
          <a:p>
            <a:r>
              <a:rPr lang="pt-BR" sz="1400"/>
              <a:t>Presidente: Alexandre Henrique Magalhães</a:t>
            </a:r>
          </a:p>
          <a:p>
            <a:r>
              <a:rPr lang="pt-BR" sz="1400"/>
              <a:t>Vice-Presidente: Luis Fernando Köhler</a:t>
            </a:r>
          </a:p>
          <a:p>
            <a:r>
              <a:rPr lang="pt-BR" sz="1400"/>
              <a:t>Secretário: Wagner Martins Coelho</a:t>
            </a:r>
          </a:p>
          <a:p>
            <a:r>
              <a:rPr lang="pt-BR" sz="1400"/>
              <a:t>Tesoureiro: Ednaldo Anthony Jesus e Silva </a:t>
            </a:r>
          </a:p>
        </p:txBody>
      </p:sp>
    </p:spTree>
    <p:extLst>
      <p:ext uri="{BB962C8B-B14F-4D97-AF65-F5344CB8AC3E}">
        <p14:creationId xmlns:p14="http://schemas.microsoft.com/office/powerpoint/2010/main" val="1288100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80F0E1-F8AC-4A6F-996F-7EA66D940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b="1"/>
              <a:t>Abrangência e Sistemática da Fiscalização</a:t>
            </a:r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DD7096C-6479-46E7-BFBE-3DA31F5B4A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128" y="6176963"/>
            <a:ext cx="1462088" cy="529460"/>
          </a:xfrm>
          <a:prstGeom prst="rect">
            <a:avLst/>
          </a:prstGeom>
        </p:spPr>
      </p:pic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28AB7B11-D802-43BC-9454-7503C95701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512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37016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D3A867C8-5C27-4AAF-98D4-6095AA09FFDC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22596262"/>
              </p:ext>
            </p:extLst>
          </p:nvPr>
        </p:nvGraphicFramePr>
        <p:xfrm>
          <a:off x="1659731" y="453230"/>
          <a:ext cx="8007350" cy="505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Imagem 3">
            <a:extLst>
              <a:ext uri="{FF2B5EF4-FFF2-40B4-BE49-F238E27FC236}">
                <a16:creationId xmlns:a16="http://schemas.microsoft.com/office/drawing/2014/main" id="{29EE979D-4034-4526-82B0-E5E1037C22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306" y="5729288"/>
            <a:ext cx="1462088" cy="52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283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8CF11B1C-1555-41E1-BD58-C115FC7C65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836824"/>
              </p:ext>
            </p:extLst>
          </p:nvPr>
        </p:nvGraphicFramePr>
        <p:xfrm>
          <a:off x="1662566" y="579450"/>
          <a:ext cx="8866868" cy="5425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Imagem 3">
            <a:extLst>
              <a:ext uri="{FF2B5EF4-FFF2-40B4-BE49-F238E27FC236}">
                <a16:creationId xmlns:a16="http://schemas.microsoft.com/office/drawing/2014/main" id="{29EE979D-4034-4526-82B0-E5E1037C22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913" y="5729288"/>
            <a:ext cx="1462088" cy="52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59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FB2703E2-0F0B-4CF5-9C6C-9CA3641E8BD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-669472" y="176439"/>
          <a:ext cx="13530943" cy="668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Imagem 8">
            <a:extLst>
              <a:ext uri="{FF2B5EF4-FFF2-40B4-BE49-F238E27FC236}">
                <a16:creationId xmlns:a16="http://schemas.microsoft.com/office/drawing/2014/main" id="{4B1AB537-CCB0-47F5-853C-6319B5052B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128" y="6160634"/>
            <a:ext cx="1462088" cy="52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554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3DD7096C-6479-46E7-BFBE-3DA31F5B4A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128" y="6176963"/>
            <a:ext cx="1462088" cy="529460"/>
          </a:xfrm>
          <a:prstGeom prst="rect">
            <a:avLst/>
          </a:prstGeom>
        </p:spPr>
      </p:pic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84341F21-46E1-48DC-B1E5-755FB0CE1EC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-163286" y="454025"/>
          <a:ext cx="12573456" cy="6252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85620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E5BAD9B0-D56E-4DBD-B570-EB274749C3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078424"/>
              </p:ext>
            </p:extLst>
          </p:nvPr>
        </p:nvGraphicFramePr>
        <p:xfrm>
          <a:off x="0" y="504598"/>
          <a:ext cx="12469586" cy="5848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Imagem 10">
            <a:extLst>
              <a:ext uri="{FF2B5EF4-FFF2-40B4-BE49-F238E27FC236}">
                <a16:creationId xmlns:a16="http://schemas.microsoft.com/office/drawing/2014/main" id="{9B546354-4F24-4F9D-A0C8-5E963FA772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913" y="5729288"/>
            <a:ext cx="1462088" cy="52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66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E5BAD9B0-D56E-4DBD-B570-EB274749C3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350192"/>
              </p:ext>
            </p:extLst>
          </p:nvPr>
        </p:nvGraphicFramePr>
        <p:xfrm>
          <a:off x="0" y="504598"/>
          <a:ext cx="12469586" cy="5848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Imagem 10">
            <a:extLst>
              <a:ext uri="{FF2B5EF4-FFF2-40B4-BE49-F238E27FC236}">
                <a16:creationId xmlns:a16="http://schemas.microsoft.com/office/drawing/2014/main" id="{9B546354-4F24-4F9D-A0C8-5E963FA772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913" y="5729288"/>
            <a:ext cx="1462088" cy="52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7531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141</Words>
  <Application>Microsoft Office PowerPoint</Application>
  <PresentationFormat>Widescreen</PresentationFormat>
  <Paragraphs>45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RELATÓRIO DE FISCALIZAÇÃO ANUAL    RFA 2018</vt:lpstr>
      <vt:lpstr>DIRETORIA</vt:lpstr>
      <vt:lpstr>Abrangência e Sistemática da Fiscalização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Coordenadoria da Fiscalização COFISC  Luis Fernando Köhler Vice Presidente CRF-MT Supervisor da Fiscalização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DE FISCALIZAÇÃO ANUAL    RFA 2018</dc:title>
  <dc:creator>Luis Fernando Köhler</dc:creator>
  <cp:lastModifiedBy>Luis Fernando Köhler</cp:lastModifiedBy>
  <cp:revision>1</cp:revision>
  <dcterms:created xsi:type="dcterms:W3CDTF">2019-03-14T11:59:17Z</dcterms:created>
  <dcterms:modified xsi:type="dcterms:W3CDTF">2019-03-14T12:00:52Z</dcterms:modified>
</cp:coreProperties>
</file>